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5"/>
  </p:notesMasterIdLst>
  <p:handoutMasterIdLst>
    <p:handoutMasterId r:id="rId26"/>
  </p:handoutMasterIdLst>
  <p:sldIdLst>
    <p:sldId id="1877" r:id="rId6"/>
    <p:sldId id="1899" r:id="rId7"/>
    <p:sldId id="1879" r:id="rId8"/>
    <p:sldId id="1894" r:id="rId9"/>
    <p:sldId id="1660" r:id="rId10"/>
    <p:sldId id="1901" r:id="rId11"/>
    <p:sldId id="1895" r:id="rId12"/>
    <p:sldId id="1903" r:id="rId13"/>
    <p:sldId id="1530" r:id="rId14"/>
    <p:sldId id="1904" r:id="rId15"/>
    <p:sldId id="1905" r:id="rId16"/>
    <p:sldId id="1906" r:id="rId17"/>
    <p:sldId id="1902" r:id="rId18"/>
    <p:sldId id="1907" r:id="rId19"/>
    <p:sldId id="1908" r:id="rId20"/>
    <p:sldId id="1909" r:id="rId21"/>
    <p:sldId id="1670" r:id="rId22"/>
    <p:sldId id="1910" r:id="rId23"/>
    <p:sldId id="1911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660"/>
            <p14:sldId id="1901"/>
            <p14:sldId id="1895"/>
            <p14:sldId id="1903"/>
            <p14:sldId id="1530"/>
            <p14:sldId id="1904"/>
            <p14:sldId id="1905"/>
            <p14:sldId id="1906"/>
            <p14:sldId id="1902"/>
            <p14:sldId id="1907"/>
            <p14:sldId id="1908"/>
            <p14:sldId id="1909"/>
            <p14:sldId id="1670"/>
            <p14:sldId id="1910"/>
            <p14:sldId id="1911"/>
          </p14:sldIdLst>
        </p14:section>
        <p14:section name="Microsoft Ignite Tour Template Dark" id="{F4084540-D66E-4DA8-8D76-A7DDA7587CA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82828"/>
    <a:srgbClr val="FFFFFF"/>
    <a:srgbClr val="0078D4"/>
    <a:srgbClr val="000000"/>
    <a:srgbClr val="1A1A1A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2/16/2019 2:55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2/16/2019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6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7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7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2/16/2019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7583-0778-4CC0-AB8F-5DCD390D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Pester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D10C8-45F5-4DA2-9620-2C00649081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358A-313F-4434-9974-8EE8164E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ARM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8F4-4589-41DB-9620-F6507079E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9810" y="2128205"/>
            <a:ext cx="2699522" cy="430887"/>
          </a:xfrm>
          <a:noFill/>
        </p:spPr>
        <p:txBody>
          <a:bodyPr wrap="none" lIns="0" tIns="0" rIns="0" bIns="0" rtlCol="0">
            <a:spAutoFit/>
          </a:bodyPr>
          <a:lstStyle/>
          <a:p>
            <a:pPr marL="0" indent="0" defTabSz="914367">
              <a:buNone/>
            </a:pPr>
            <a:r>
              <a:rPr lang="en-GB" dirty="0"/>
              <a:t>Catch issues early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F09C-753C-411B-AC8E-46EF35BCB700}"/>
              </a:ext>
            </a:extLst>
          </p:cNvPr>
          <p:cNvSpPr txBox="1"/>
          <p:nvPr/>
        </p:nvSpPr>
        <p:spPr>
          <a:xfrm>
            <a:off x="1789810" y="4775844"/>
            <a:ext cx="47995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Validate what we are deploying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9F571-C27A-41E8-8455-CC51CB734C09}"/>
              </a:ext>
            </a:extLst>
          </p:cNvPr>
          <p:cNvSpPr txBox="1"/>
          <p:nvPr/>
        </p:nvSpPr>
        <p:spPr>
          <a:xfrm>
            <a:off x="1789810" y="3271258"/>
            <a:ext cx="41918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against best practice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446BF1-FB44-45C1-B1EE-677541759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71" y="1881596"/>
            <a:ext cx="924107" cy="9241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30177AE-1813-4B78-9D42-5FBA82C83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2" y="4529235"/>
            <a:ext cx="924106" cy="9241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D77862-70A5-433D-AF83-85FB43638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62" y="3024649"/>
            <a:ext cx="924107" cy="9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08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F73D869-67A6-4EA4-B7EB-F54CED55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71" y="4529235"/>
            <a:ext cx="924106" cy="924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358A-313F-4434-9974-8EE8164E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ARM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38F4-4589-41DB-9620-F6507079E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9810" y="2128205"/>
            <a:ext cx="4029886" cy="430887"/>
          </a:xfrm>
          <a:noFill/>
        </p:spPr>
        <p:txBody>
          <a:bodyPr wrap="none" lIns="0" tIns="0" rIns="0" bIns="0" rtlCol="0">
            <a:spAutoFit/>
          </a:bodyPr>
          <a:lstStyle/>
          <a:p>
            <a:pPr marL="0" indent="0" defTabSz="914367">
              <a:buNone/>
            </a:pPr>
            <a:r>
              <a:rPr lang="en-GB" dirty="0"/>
              <a:t>Avoid frustration and 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F09C-753C-411B-AC8E-46EF35BCB700}"/>
              </a:ext>
            </a:extLst>
          </p:cNvPr>
          <p:cNvSpPr txBox="1"/>
          <p:nvPr/>
        </p:nvSpPr>
        <p:spPr>
          <a:xfrm>
            <a:off x="1789810" y="4775844"/>
            <a:ext cx="43713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getting complained 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9F571-C27A-41E8-8455-CC51CB734C09}"/>
              </a:ext>
            </a:extLst>
          </p:cNvPr>
          <p:cNvSpPr txBox="1"/>
          <p:nvPr/>
        </p:nvSpPr>
        <p:spPr>
          <a:xfrm>
            <a:off x="1789810" y="3271258"/>
            <a:ext cx="52252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Prove your following best practice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47A33A-0E00-494D-94CE-31E2CD6AD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471" y="1881595"/>
            <a:ext cx="924106" cy="9241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A32B849-42AC-44C3-B9B0-ECB816796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470" y="3128193"/>
            <a:ext cx="924107" cy="9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33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ARM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A53AB-1685-467B-B6E3-92EC7A5D9828}"/>
              </a:ext>
            </a:extLst>
          </p:cNvPr>
          <p:cNvSpPr txBox="1"/>
          <p:nvPr/>
        </p:nvSpPr>
        <p:spPr>
          <a:xfrm>
            <a:off x="588263" y="4296320"/>
            <a:ext cx="2115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Syntax Test/Linting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33ED-E4B3-4271-A931-EBDC7CF5C97F}"/>
              </a:ext>
            </a:extLst>
          </p:cNvPr>
          <p:cNvSpPr txBox="1"/>
          <p:nvPr/>
        </p:nvSpPr>
        <p:spPr>
          <a:xfrm>
            <a:off x="3558552" y="4296320"/>
            <a:ext cx="17749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Testing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8DC6E-8E4D-468E-886E-CE6C3154EC17}"/>
              </a:ext>
            </a:extLst>
          </p:cNvPr>
          <p:cNvSpPr txBox="1"/>
          <p:nvPr/>
        </p:nvSpPr>
        <p:spPr>
          <a:xfrm>
            <a:off x="8728968" y="4296320"/>
            <a:ext cx="15534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Result Testing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5D7B52D-5A35-4871-8B77-D9B68C370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8982" y="2699161"/>
            <a:ext cx="1296727" cy="12967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A44F303-2F2B-4800-9212-669F9D81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2162" y="2733977"/>
            <a:ext cx="1261911" cy="12619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72CCF13-90EE-4C3A-AD53-DCCE12C79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819" y="2733977"/>
            <a:ext cx="1261911" cy="12619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797F0-7600-495B-81DA-C9219153D77E}"/>
              </a:ext>
            </a:extLst>
          </p:cNvPr>
          <p:cNvCxnSpPr/>
          <p:nvPr/>
        </p:nvCxnSpPr>
        <p:spPr>
          <a:xfrm>
            <a:off x="7134650" y="2364627"/>
            <a:ext cx="0" cy="216660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8B8A25-CC71-4C87-B346-9F36AC951210}"/>
              </a:ext>
            </a:extLst>
          </p:cNvPr>
          <p:cNvSpPr txBox="1"/>
          <p:nvPr/>
        </p:nvSpPr>
        <p:spPr>
          <a:xfrm rot="16200000">
            <a:off x="6285860" y="3240174"/>
            <a:ext cx="13898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1469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33CC-A67E-4B03-BFAA-2A805F4C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Template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294-5FDF-4AE9-BFEA-2A22A943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FC69-F3DB-45D5-9376-A2334DFE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Testing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8DCC00-EDA5-4813-B6EB-B3DB7243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40" y="3591075"/>
            <a:ext cx="1651193" cy="1651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70559-36CB-4BD3-9E30-5B3A6313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73" y="1527232"/>
            <a:ext cx="1657960" cy="1651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E24B5-B0D2-4DE3-BD8C-15D775E4D39E}"/>
              </a:ext>
            </a:extLst>
          </p:cNvPr>
          <p:cNvSpPr txBox="1"/>
          <p:nvPr/>
        </p:nvSpPr>
        <p:spPr>
          <a:xfrm>
            <a:off x="3581885" y="2283088"/>
            <a:ext cx="556363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Code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1F3C8-D561-48B1-AA81-93789A6A2A58}"/>
              </a:ext>
            </a:extLst>
          </p:cNvPr>
          <p:cNvSpPr txBox="1"/>
          <p:nvPr/>
        </p:nvSpPr>
        <p:spPr>
          <a:xfrm>
            <a:off x="3581885" y="3959360"/>
            <a:ext cx="47044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DevOps Builds</a:t>
            </a:r>
          </a:p>
        </p:txBody>
      </p:sp>
    </p:spTree>
    <p:extLst>
      <p:ext uri="{BB962C8B-B14F-4D97-AF65-F5344CB8AC3E}">
        <p14:creationId xmlns:p14="http://schemas.microsoft.com/office/powerpoint/2010/main" val="6918898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33CC-A67E-4B03-BFAA-2A805F4C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294-5FDF-4AE9-BFEA-2A22A943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 dirty="0"/>
              <a:t>API Version Validation</a:t>
            </a:r>
          </a:p>
          <a:p>
            <a:r>
              <a:rPr lang="en-US" dirty="0"/>
              <a:t>Unit tests for custom functions</a:t>
            </a:r>
          </a:p>
          <a:p>
            <a:r>
              <a:rPr lang="en-US" dirty="0"/>
              <a:t>ARM Template Best Practice Analyzer</a:t>
            </a:r>
          </a:p>
          <a:p>
            <a:r>
              <a:rPr lang="en-US" dirty="0"/>
              <a:t>Result testing without 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414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4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Testing Azure Infrastructure with Pester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/>
              <a:t>Sam 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24481"/>
            <a:ext cx="11018520" cy="2437590"/>
          </a:xfrm>
        </p:spPr>
        <p:txBody>
          <a:bodyPr/>
          <a:lstStyle/>
          <a:p>
            <a:pPr algn="ctr"/>
            <a:r>
              <a:rPr lang="en-GB" sz="7200" b="1" dirty="0">
                <a:solidFill>
                  <a:schemeClr val="accent2"/>
                </a:solidFill>
              </a:rPr>
              <a:t>We’re Writing Code Now!</a:t>
            </a:r>
            <a:endParaRPr lang="en-US" sz="7200" b="1" dirty="0">
              <a:solidFill>
                <a:schemeClr val="accent2"/>
              </a:solidFill>
            </a:endParaRPr>
          </a:p>
          <a:p>
            <a:pPr algn="ctr"/>
            <a:r>
              <a:rPr lang="en-US" sz="7200" b="1" dirty="0">
                <a:solidFill>
                  <a:schemeClr val="accent1"/>
                </a:solidFill>
              </a:rPr>
              <a:t>Writing Code is Hard!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BCB3D4-B0A7-433C-AEAE-6F34674F9303}"/>
              </a:ext>
            </a:extLst>
          </p:cNvPr>
          <p:cNvSpPr txBox="1">
            <a:spLocks/>
          </p:cNvSpPr>
          <p:nvPr/>
        </p:nvSpPr>
        <p:spPr>
          <a:xfrm>
            <a:off x="586390" y="1424481"/>
            <a:ext cx="1101852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chemeClr val="accent1"/>
                </a:solidFill>
              </a:rPr>
              <a:t>Because Developers are Judging Us!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B58C6-1A84-4360-BD90-07AD5B104058}"/>
              </a:ext>
            </a:extLst>
          </p:cNvPr>
          <p:cNvSpPr txBox="1"/>
          <p:nvPr/>
        </p:nvSpPr>
        <p:spPr>
          <a:xfrm>
            <a:off x="285914" y="4599639"/>
            <a:ext cx="263753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E1C01-7B13-4F4E-A888-80B73AC5D3B7}"/>
              </a:ext>
            </a:extLst>
          </p:cNvPr>
          <p:cNvSpPr txBox="1"/>
          <p:nvPr/>
        </p:nvSpPr>
        <p:spPr>
          <a:xfrm>
            <a:off x="2804261" y="4648192"/>
            <a:ext cx="31378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Cost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42D43-AA21-41E2-B6C7-282CA6C54162}"/>
              </a:ext>
            </a:extLst>
          </p:cNvPr>
          <p:cNvSpPr txBox="1"/>
          <p:nvPr/>
        </p:nvSpPr>
        <p:spPr>
          <a:xfrm>
            <a:off x="8208363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Frustration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A1A9E-C7BC-46E6-A779-AE59C4D202C5}"/>
              </a:ext>
            </a:extLst>
          </p:cNvPr>
          <p:cNvSpPr txBox="1"/>
          <p:nvPr/>
        </p:nvSpPr>
        <p:spPr>
          <a:xfrm>
            <a:off x="5039506" y="4648192"/>
            <a:ext cx="47492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</a:rPr>
              <a:t>Downtime</a:t>
            </a:r>
            <a:endParaRPr lang="en-US" sz="4400" dirty="0" err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9A85D-44F3-43ED-A7FD-156CC3084D15}"/>
              </a:ext>
            </a:extLst>
          </p:cNvPr>
          <p:cNvSpPr txBox="1"/>
          <p:nvPr/>
        </p:nvSpPr>
        <p:spPr>
          <a:xfrm>
            <a:off x="3567484" y="986499"/>
            <a:ext cx="47492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1"/>
                </a:solidFill>
              </a:rPr>
              <a:t>Reducing</a:t>
            </a:r>
            <a:endParaRPr lang="en-US" sz="6600" dirty="0" err="1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673AE-8E8A-4457-8B62-F34D4C82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343" y="2913178"/>
            <a:ext cx="1407917" cy="1407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1F51C-1FCA-4306-A8C7-A4B90E396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7826" y="2913179"/>
            <a:ext cx="1390725" cy="13907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6E3DFB-5CA9-4D98-B4C9-1E67FEE4E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3567" y="3035320"/>
            <a:ext cx="1221141" cy="12211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4F9986-6A63-4CF6-BAED-7FFBA800B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7632" y="2913178"/>
            <a:ext cx="1390725" cy="13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1540014"/>
            <a:ext cx="9144000" cy="1994392"/>
          </a:xfrm>
        </p:spPr>
        <p:txBody>
          <a:bodyPr/>
          <a:lstStyle/>
          <a:p>
            <a:r>
              <a:rPr lang="en-US" sz="7200" dirty="0"/>
              <a:t>Pester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ubiquitous test and mock framework for PowerShell.</a:t>
            </a:r>
          </a:p>
        </p:txBody>
      </p:sp>
    </p:spTree>
    <p:extLst>
      <p:ext uri="{BB962C8B-B14F-4D97-AF65-F5344CB8AC3E}">
        <p14:creationId xmlns:p14="http://schemas.microsoft.com/office/powerpoint/2010/main" val="21252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BE08-9E06-4E66-BD00-5DD2DAB8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4BEB-7EDE-4350-9375-D0D3B8DF3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GB" dirty="0"/>
              <a:t>Test Runner</a:t>
            </a:r>
          </a:p>
          <a:p>
            <a:r>
              <a:rPr lang="en-GB" dirty="0"/>
              <a:t>Assertions</a:t>
            </a:r>
          </a:p>
          <a:p>
            <a:r>
              <a:rPr lang="en-GB" dirty="0"/>
              <a:t>Mocking</a:t>
            </a:r>
          </a:p>
          <a:p>
            <a:r>
              <a:rPr lang="en-GB" dirty="0"/>
              <a:t>Code Coverage</a:t>
            </a:r>
          </a:p>
          <a:p>
            <a:r>
              <a:rPr lang="en-GB" dirty="0"/>
              <a:t>Support for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36542463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Pester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5059847"/>
          </a:xfrm>
        </p:spPr>
        <p:txBody>
          <a:bodyPr/>
          <a:lstStyle/>
          <a:p>
            <a:r>
              <a:rPr lang="en-US" sz="3600" dirty="0">
                <a:solidFill>
                  <a:srgbClr val="333333"/>
                </a:solidFill>
              </a:rPr>
              <a:t>Describe </a:t>
            </a:r>
            <a:r>
              <a:rPr lang="en-US" sz="3600" dirty="0">
                <a:solidFill>
                  <a:srgbClr val="50A14F"/>
                </a:solidFill>
              </a:rPr>
              <a:t>"Test Function X"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Context </a:t>
            </a:r>
            <a:r>
              <a:rPr lang="en-US" sz="3600" dirty="0">
                <a:solidFill>
                  <a:srgbClr val="50A14F"/>
                </a:solidFill>
              </a:rPr>
              <a:t>“Test State/Functionality Y"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    It </a:t>
            </a:r>
            <a:r>
              <a:rPr lang="en-US" sz="3600" dirty="0">
                <a:solidFill>
                  <a:srgbClr val="50A14F"/>
                </a:solidFill>
              </a:rPr>
              <a:t>"does something useful"</a:t>
            </a:r>
            <a:r>
              <a:rPr lang="en-US" sz="3600" dirty="0">
                <a:solidFill>
                  <a:srgbClr val="333333"/>
                </a:solidFill>
              </a:rPr>
              <a:t> {</a:t>
            </a:r>
          </a:p>
          <a:p>
            <a:r>
              <a:rPr lang="en-US" sz="3600" dirty="0">
                <a:solidFill>
                  <a:srgbClr val="986801"/>
                </a:solidFill>
              </a:rPr>
              <a:t>            $true</a:t>
            </a:r>
            <a:r>
              <a:rPr lang="en-US" sz="3600" dirty="0">
                <a:solidFill>
                  <a:srgbClr val="333333"/>
                </a:solidFill>
              </a:rPr>
              <a:t> </a:t>
            </a:r>
            <a:r>
              <a:rPr lang="en-US" sz="3600" dirty="0">
                <a:solidFill>
                  <a:srgbClr val="383A42"/>
                </a:solidFill>
              </a:rPr>
              <a:t>|</a:t>
            </a:r>
            <a:r>
              <a:rPr lang="en-US" sz="3600" dirty="0">
                <a:solidFill>
                  <a:srgbClr val="333333"/>
                </a:solidFill>
              </a:rPr>
              <a:t> Should Be </a:t>
            </a:r>
            <a:r>
              <a:rPr lang="en-US" sz="3600" dirty="0">
                <a:solidFill>
                  <a:srgbClr val="986801"/>
                </a:solidFill>
              </a:rPr>
              <a:t>$false</a:t>
            </a:r>
            <a:endParaRPr lang="en-US" sz="3600" dirty="0">
              <a:solidFill>
                <a:srgbClr val="333333"/>
              </a:solidFill>
            </a:endParaRPr>
          </a:p>
          <a:p>
            <a:r>
              <a:rPr lang="en-US" sz="3600" dirty="0">
                <a:solidFill>
                  <a:srgbClr val="333333"/>
                </a:solidFill>
              </a:rPr>
              <a:t>    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    }</a:t>
            </a:r>
          </a:p>
          <a:p>
            <a:r>
              <a:rPr lang="en-US" sz="3600" dirty="0">
                <a:solidFill>
                  <a:srgbClr val="333333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965de625-df5b-42e9-a277-2113da4f119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cf5ddc1-fb1d-440f-849a-6450bddbae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402</TotalTime>
  <Words>472</Words>
  <Application>Microsoft Office PowerPoint</Application>
  <PresentationFormat>Widescreen</PresentationFormat>
  <Paragraphs>93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Testing Azure Infrastructure with Pester</vt:lpstr>
      <vt:lpstr>PowerPoint Presentation</vt:lpstr>
      <vt:lpstr>Why Testing?</vt:lpstr>
      <vt:lpstr>Why Testing?</vt:lpstr>
      <vt:lpstr>Pester The ubiquitous test and mock framework for PowerShell.</vt:lpstr>
      <vt:lpstr>Pester</vt:lpstr>
      <vt:lpstr>A Pester Test</vt:lpstr>
      <vt:lpstr>Simple Pester Test</vt:lpstr>
      <vt:lpstr>Testing ARM Templates</vt:lpstr>
      <vt:lpstr>Testing ARM Templates</vt:lpstr>
      <vt:lpstr>Testing ARM Templates</vt:lpstr>
      <vt:lpstr>ARM Template Tests</vt:lpstr>
      <vt:lpstr>Continuous Testing</vt:lpstr>
      <vt:lpstr>Continuous Integration</vt:lpstr>
      <vt:lpstr>The Future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21</cp:revision>
  <dcterms:created xsi:type="dcterms:W3CDTF">2019-01-24T20:46:46Z</dcterms:created>
  <dcterms:modified xsi:type="dcterms:W3CDTF">2019-02-16T16:08:48Z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2019-01-24T22:43:35.2300121Z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2019-01-24T22:43:35.2300121Z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